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43"/>
  </p:notesMasterIdLst>
  <p:sldIdLst>
    <p:sldId id="304" r:id="rId2"/>
    <p:sldId id="307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30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66" r:id="rId27"/>
    <p:sldId id="267" r:id="rId28"/>
    <p:sldId id="268" r:id="rId29"/>
    <p:sldId id="270" r:id="rId30"/>
    <p:sldId id="269" r:id="rId31"/>
    <p:sldId id="271" r:id="rId32"/>
    <p:sldId id="272" r:id="rId33"/>
    <p:sldId id="273" r:id="rId34"/>
    <p:sldId id="274" r:id="rId35"/>
    <p:sldId id="275" r:id="rId36"/>
    <p:sldId id="277" r:id="rId37"/>
    <p:sldId id="278" r:id="rId38"/>
    <p:sldId id="281" r:id="rId39"/>
    <p:sldId id="279" r:id="rId40"/>
    <p:sldId id="280" r:id="rId41"/>
    <p:sldId id="306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B0284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500" autoAdjust="0"/>
    <p:restoredTop sz="86679" autoAdjust="0"/>
  </p:normalViewPr>
  <p:slideViewPr>
    <p:cSldViewPr>
      <p:cViewPr varScale="1">
        <p:scale>
          <a:sx n="60" d="100"/>
          <a:sy n="60" d="100"/>
        </p:scale>
        <p:origin x="-12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8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21E9B05-01E3-43CB-8DD8-030B810E0C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5280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A9F54-3525-4A17-8834-9D90EB62430A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2667000" y="6350000"/>
            <a:ext cx="3352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A3656-7433-4FB0-832F-E3E801F4D7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5CF87-954C-40D8-BB4C-36389627F291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DCF90-5489-4624-8F29-F3AF60EA8A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FFA5B-B04C-40B6-97BB-4EE97C51F7A0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64928-C42B-45A6-9CAC-7E0807E066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>
            <a:lvl1pPr>
              <a:defRPr sz="3200">
                <a:solidFill>
                  <a:srgbClr val="0B028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7E7D3-E8B0-41A6-A8AB-D7AC96F4254F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47DE8-7ED8-4F42-9EB9-9320E0F134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44B74-1EEC-46D6-BF99-BE2C80C3CF92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DBE79-BCFD-4A97-A899-9F0C136262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D9CAC-F21F-4604-957F-97E179B26613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1AD68-2C05-4833-9312-33D45F6BEB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D7FE6-ACBF-42B5-8552-BA1BDDA1BABE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5F884-D638-41BC-9BE2-7EEB59438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FCED7-EE34-4366-B47C-37DD428937B5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E0829-04C6-4A56-911D-713590F86D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0EFD9-8087-4C20-A476-6C5F674C09E0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3EAAC-9813-4DB4-BFA0-B32F3A8AC6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F5ABE-75B1-4FBF-B656-93FF883C1BE5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4B7F1-2552-40B6-B9B7-4DB2F3FC8B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55F21-96CC-4E2F-A308-28C955D8D00A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4D72C-FB44-49E7-A88A-95EECBB943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E6F9A6A-9B53-479D-9425-75A0BCC37614}" type="datetime1">
              <a:rPr lang="en-US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93F8AF5-3233-462A-A491-399AAC8983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>
                <a:defRPr/>
              </a:pPr>
              <a:endParaRPr lang="en-US" dirty="0">
                <a:latin typeface="Arial" pitchFamily="34" charset="0"/>
              </a:endParaRPr>
            </a:p>
          </p:txBody>
        </p:sp>
      </p:grpSp>
      <p:grpSp>
        <p:nvGrpSpPr>
          <p:cNvPr id="1034" name="Group 4"/>
          <p:cNvGrpSpPr>
            <a:grpSpLocks/>
          </p:cNvGrpSpPr>
          <p:nvPr/>
        </p:nvGrpSpPr>
        <p:grpSpPr bwMode="auto">
          <a:xfrm>
            <a:off x="3175" y="4763"/>
            <a:ext cx="4622800" cy="6745287"/>
            <a:chOff x="-1125" y="-1833"/>
            <a:chExt cx="3914" cy="6040"/>
          </a:xfrm>
        </p:grpSpPr>
        <p:pic>
          <p:nvPicPr>
            <p:cNvPr id="1036" name="Picture 5" descr="comsats_logo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2199" y="3728"/>
              <a:ext cx="590" cy="4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6"/>
            <p:cNvSpPr txBox="1">
              <a:spLocks noChangeArrowheads="1"/>
            </p:cNvSpPr>
            <p:nvPr/>
          </p:nvSpPr>
          <p:spPr bwMode="auto">
            <a:xfrm>
              <a:off x="-1125" y="-1833"/>
              <a:ext cx="1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US" sz="900" dirty="0">
                <a:latin typeface="Arial" pitchFamily="34" charset="0"/>
              </a:endParaRPr>
            </a:p>
          </p:txBody>
        </p:sp>
      </p:grp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595813" y="6413500"/>
            <a:ext cx="133350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dirty="0">
                <a:latin typeface="Arial" pitchFamily="34" charset="0"/>
              </a:rPr>
              <a:t>CIIT, Islamabad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76" r:id="rId9"/>
    <p:sldLayoutId id="2147483667" r:id="rId10"/>
    <p:sldLayoutId id="2147483666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435280" cy="1844825"/>
          </a:xfrm>
        </p:spPr>
        <p:txBody>
          <a:bodyPr>
            <a:normAutofit/>
          </a:bodyPr>
          <a:lstStyle/>
          <a:p>
            <a:pPr algn="ctr"/>
            <a:r>
              <a:rPr lang="en-US" sz="4000" b="0" dirty="0" smtClean="0">
                <a:solidFill>
                  <a:srgbClr val="0B0284"/>
                </a:solidFill>
                <a:effectLst/>
              </a:rPr>
              <a:t>CSC141- Introduction to Computer Programming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6629400" cy="2819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Teacher: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AHMED MUMTAZ MUSTEHSAN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Lecture </a:t>
            </a:r>
            <a:r>
              <a:rPr lang="en-US" dirty="0">
                <a:solidFill>
                  <a:schemeClr val="tx1"/>
                </a:solidFill>
              </a:rPr>
              <a:t>- 7</a:t>
            </a:r>
          </a:p>
        </p:txBody>
      </p:sp>
    </p:spTree>
    <p:extLst>
      <p:ext uri="{BB962C8B-B14F-4D97-AF65-F5344CB8AC3E}">
        <p14:creationId xmlns:p14="http://schemas.microsoft.com/office/powerpoint/2010/main" xmlns="" val="35891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Output</a:t>
            </a:r>
          </a:p>
          <a:p>
            <a:pPr>
              <a:buNone/>
            </a:pPr>
            <a:r>
              <a:rPr lang="en-US" dirty="0" smtClean="0"/>
              <a:t>Enter quantity and rate 1200 10.0 </a:t>
            </a:r>
          </a:p>
          <a:p>
            <a:pPr>
              <a:buNone/>
            </a:pPr>
            <a:r>
              <a:rPr lang="en-US" dirty="0" smtClean="0"/>
              <a:t>Total expenses = Rs. 10,800.0000</a:t>
            </a:r>
          </a:p>
          <a:p>
            <a:pPr>
              <a:buNone/>
            </a:pPr>
            <a:r>
              <a:rPr lang="en-US" dirty="0" smtClean="0"/>
              <a:t>Enter quantity and rate 200 15.0 </a:t>
            </a:r>
          </a:p>
          <a:p>
            <a:pPr>
              <a:buNone/>
            </a:pPr>
            <a:r>
              <a:rPr lang="en-US" dirty="0" smtClean="0"/>
              <a:t>Total expenses = Rs. 3000.0000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013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Statements within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( </a:t>
            </a:r>
            <a:r>
              <a:rPr lang="en-US" dirty="0" err="1" smtClean="0"/>
              <a:t>year_of_service</a:t>
            </a:r>
            <a:r>
              <a:rPr lang="en-US" dirty="0" smtClean="0"/>
              <a:t> &gt; 3 )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	bonus = 2500 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 ( "Bonus = Rs. %d", bonus ) ; </a:t>
            </a:r>
          </a:p>
          <a:p>
            <a:pPr>
              <a:buNone/>
            </a:pPr>
            <a:r>
              <a:rPr lang="en-US" dirty="0" smtClean="0"/>
              <a:t>}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673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if-else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condition evaluates to true, the group of statements under </a:t>
            </a:r>
            <a:r>
              <a:rPr lang="en-US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are executed</a:t>
            </a:r>
          </a:p>
          <a:p>
            <a:r>
              <a:rPr lang="en-US" dirty="0" smtClean="0"/>
              <a:t>It does nothing when the expression evaluates to false</a:t>
            </a:r>
          </a:p>
          <a:p>
            <a:r>
              <a:rPr lang="en-US" dirty="0" smtClean="0"/>
              <a:t>We can do something when the</a:t>
            </a:r>
            <a:r>
              <a:rPr lang="en-US" dirty="0" smtClean="0">
                <a:solidFill>
                  <a:srgbClr val="00B050"/>
                </a:solidFill>
              </a:rPr>
              <a:t> if </a:t>
            </a:r>
            <a:r>
              <a:rPr lang="en-US" dirty="0" smtClean="0"/>
              <a:t>condition evaluates to false using the </a:t>
            </a:r>
            <a:r>
              <a:rPr lang="en-US" dirty="0" smtClean="0">
                <a:solidFill>
                  <a:srgbClr val="00B050"/>
                </a:solidFill>
              </a:rPr>
              <a:t>else</a:t>
            </a:r>
            <a:r>
              <a:rPr lang="en-US" dirty="0" smtClean="0"/>
              <a:t> statement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9987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3888432"/>
          </a:xfrm>
        </p:spPr>
        <p:txBody>
          <a:bodyPr/>
          <a:lstStyle/>
          <a:p>
            <a:r>
              <a:rPr lang="en-US" dirty="0" smtClean="0"/>
              <a:t>In a company an employee pay is computed as under: 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If his basic salary is less than Rs. 1500, then HRA = 10% of basic salary and DA = 90% of basic salary. If his salary is greater than or  equal to  Rs. 1500, then HRA = Rs. 500 and DA = 98% of basic salary. 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If the employee's salary is input through the keyboard write a program to find his gross salary.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40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6" name="Content Placeholder 5" descr="2.PN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907703" y="188640"/>
            <a:ext cx="6344303" cy="6408712"/>
          </a:xfrm>
        </p:spPr>
      </p:pic>
      <p:sp>
        <p:nvSpPr>
          <p:cNvPr id="7" name="TextBox 6"/>
          <p:cNvSpPr txBox="1"/>
          <p:nvPr/>
        </p:nvSpPr>
        <p:spPr>
          <a:xfrm>
            <a:off x="251520" y="332830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B0284"/>
                </a:solidFill>
              </a:rPr>
              <a:t>Flowchart</a:t>
            </a:r>
            <a:endParaRPr lang="en-US" sz="3200" dirty="0">
              <a:solidFill>
                <a:srgbClr val="0B0284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1880" y="1844824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52120" y="18448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645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28596" y="476672"/>
            <a:ext cx="8715404" cy="6048672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main( ) </a:t>
            </a:r>
          </a:p>
          <a:p>
            <a:pPr>
              <a:buNone/>
            </a:pPr>
            <a:r>
              <a:rPr lang="en-US" sz="1800" dirty="0" smtClean="0"/>
              <a:t>{ </a:t>
            </a:r>
          </a:p>
          <a:p>
            <a:pPr>
              <a:buNone/>
            </a:pPr>
            <a:r>
              <a:rPr lang="de-DE" sz="1800" dirty="0" smtClean="0"/>
              <a:t>	float basic, grs, da, hra ;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printf</a:t>
            </a:r>
            <a:r>
              <a:rPr lang="en-US" sz="1800" dirty="0" smtClean="0"/>
              <a:t> ( "Enter basic salary " ) ;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scanf</a:t>
            </a:r>
            <a:r>
              <a:rPr lang="en-US" sz="1800" dirty="0" smtClean="0"/>
              <a:t> ( "%f", &amp;basic ) ; </a:t>
            </a:r>
          </a:p>
          <a:p>
            <a:pPr>
              <a:buNone/>
            </a:pPr>
            <a:r>
              <a:rPr lang="en-US" sz="1800" dirty="0" smtClean="0"/>
              <a:t>	if ( basic  &lt; 1500 ) </a:t>
            </a:r>
          </a:p>
          <a:p>
            <a:pPr>
              <a:buNone/>
            </a:pPr>
            <a:r>
              <a:rPr lang="en-US" sz="1800" dirty="0" smtClean="0"/>
              <a:t>	{ 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hra</a:t>
            </a:r>
            <a:r>
              <a:rPr lang="en-US" sz="1800" dirty="0" smtClean="0"/>
              <a:t> = basic * 10 / 100 ; </a:t>
            </a:r>
          </a:p>
          <a:p>
            <a:pPr>
              <a:buNone/>
            </a:pPr>
            <a:r>
              <a:rPr lang="en-US" sz="1800" dirty="0" smtClean="0"/>
              <a:t>		da = basic * 90 / 100 ; </a:t>
            </a:r>
          </a:p>
          <a:p>
            <a:pPr>
              <a:buNone/>
            </a:pPr>
            <a:r>
              <a:rPr lang="en-US" sz="1800" dirty="0" smtClean="0"/>
              <a:t>	} </a:t>
            </a:r>
          </a:p>
          <a:p>
            <a:pPr>
              <a:buNone/>
            </a:pPr>
            <a:r>
              <a:rPr lang="en-US" sz="1800" dirty="0" smtClean="0"/>
              <a:t>	else </a:t>
            </a:r>
          </a:p>
          <a:p>
            <a:pPr>
              <a:buNone/>
            </a:pPr>
            <a:r>
              <a:rPr lang="en-US" sz="1800" dirty="0" smtClean="0"/>
              <a:t>	{ 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hra</a:t>
            </a:r>
            <a:r>
              <a:rPr lang="en-US" sz="1800" dirty="0" smtClean="0"/>
              <a:t> = 500 ; </a:t>
            </a:r>
          </a:p>
          <a:p>
            <a:pPr>
              <a:buNone/>
            </a:pPr>
            <a:r>
              <a:rPr lang="en-US" sz="1800" dirty="0" smtClean="0"/>
              <a:t>		da = basic * 98 / 100 ; </a:t>
            </a:r>
          </a:p>
          <a:p>
            <a:pPr>
              <a:buNone/>
            </a:pPr>
            <a:r>
              <a:rPr lang="en-US" sz="1800" dirty="0" smtClean="0"/>
              <a:t>	} </a:t>
            </a:r>
          </a:p>
          <a:p>
            <a:pPr>
              <a:buNone/>
            </a:pPr>
            <a:r>
              <a:rPr lang="en-US" sz="1800" dirty="0" smtClean="0"/>
              <a:t>	grs = basic + </a:t>
            </a:r>
            <a:r>
              <a:rPr lang="en-US" sz="1800" dirty="0" err="1" smtClean="0"/>
              <a:t>hra</a:t>
            </a:r>
            <a:r>
              <a:rPr lang="en-US" sz="1800" dirty="0" smtClean="0"/>
              <a:t> + da ;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printf</a:t>
            </a:r>
            <a:r>
              <a:rPr lang="en-US" sz="1800" dirty="0" smtClean="0"/>
              <a:t> ( "gross salary = Rs. %f ", grs ) ; </a:t>
            </a:r>
          </a:p>
          <a:p>
            <a:pPr>
              <a:buNone/>
            </a:pPr>
            <a:r>
              <a:rPr lang="en-US" sz="1800" dirty="0" smtClean="0"/>
              <a:t>}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51739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integer is input through keyboard. Write a program to determine if the number is even or odd: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The solution will be provided in the next class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181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/>
          <a:lstStyle/>
          <a:p>
            <a:r>
              <a:rPr lang="en-US" dirty="0" smtClean="0"/>
              <a:t>Nested if-else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perfectly all right if we write an entire if-else construct within either the body of the if statement or the body of an else statement. </a:t>
            </a:r>
          </a:p>
          <a:p>
            <a:r>
              <a:rPr lang="en-US" dirty="0" smtClean="0"/>
              <a:t>This is called ‘nesting’of ifs. </a:t>
            </a:r>
          </a:p>
          <a:p>
            <a:r>
              <a:rPr lang="en-US" dirty="0" smtClean="0"/>
              <a:t>There is no limit on how deeply the ifs and the </a:t>
            </a:r>
            <a:r>
              <a:rPr lang="en-US" dirty="0" err="1" smtClean="0"/>
              <a:t>elses</a:t>
            </a:r>
            <a:r>
              <a:rPr lang="en-US" dirty="0" smtClean="0"/>
              <a:t> can be nested.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888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/>
          <a:lstStyle/>
          <a:p>
            <a:r>
              <a:rPr lang="en-US" dirty="0" smtClean="0"/>
              <a:t>Nested if-else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68863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/* A quick demo of nested if-else */ </a:t>
            </a:r>
          </a:p>
          <a:p>
            <a:pPr>
              <a:buNone/>
            </a:pPr>
            <a:r>
              <a:rPr lang="en-US" sz="2000" dirty="0" smtClean="0"/>
              <a:t>main( ) </a:t>
            </a:r>
          </a:p>
          <a:p>
            <a:pPr>
              <a:buNone/>
            </a:pPr>
            <a:r>
              <a:rPr lang="en-US" sz="2000" dirty="0" smtClean="0"/>
              <a:t>{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;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“Please Enter a </a:t>
            </a:r>
            <a:r>
              <a:rPr lang="en-US" sz="2000" dirty="0" err="1" smtClean="0"/>
              <a:t>numbar</a:t>
            </a:r>
            <a:r>
              <a:rPr lang="en-US" sz="2000" dirty="0" smtClean="0"/>
              <a:t> 1 or 2 " ) ;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scanf</a:t>
            </a:r>
            <a:r>
              <a:rPr lang="en-US" sz="2000" dirty="0" smtClean="0"/>
              <a:t> ( "%d", &amp;i ) ; </a:t>
            </a:r>
          </a:p>
          <a:p>
            <a:pPr>
              <a:buNone/>
            </a:pPr>
            <a:r>
              <a:rPr lang="en-US" sz="2000" dirty="0" smtClean="0"/>
              <a:t>	if ( i == 1 )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"You entered 1 !" ) ; </a:t>
            </a:r>
          </a:p>
          <a:p>
            <a:pPr>
              <a:buNone/>
            </a:pPr>
            <a:r>
              <a:rPr lang="en-US" sz="2000" dirty="0" smtClean="0"/>
              <a:t>	else </a:t>
            </a:r>
          </a:p>
          <a:p>
            <a:pPr>
              <a:buNone/>
            </a:pPr>
            <a:r>
              <a:rPr lang="en-US" sz="2000" dirty="0" smtClean="0"/>
              <a:t>	{ </a:t>
            </a:r>
          </a:p>
          <a:p>
            <a:pPr>
              <a:buNone/>
            </a:pPr>
            <a:r>
              <a:rPr lang="en-US" sz="2000" dirty="0" smtClean="0"/>
              <a:t>		if ( i == 2 ) 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“You entered 2" ) ; </a:t>
            </a:r>
          </a:p>
          <a:p>
            <a:pPr>
              <a:buNone/>
            </a:pPr>
            <a:r>
              <a:rPr lang="en-US" sz="2000" dirty="0" smtClean="0"/>
              <a:t>		else </a:t>
            </a:r>
          </a:p>
          <a:p>
            <a:pPr>
              <a:buNone/>
            </a:pPr>
            <a:r>
              <a:rPr lang="en-US" sz="2000" dirty="0" smtClean="0"/>
              <a:t>	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“you entered neither 1 nor 2 !" ) ; </a:t>
            </a:r>
          </a:p>
          <a:p>
            <a:pPr>
              <a:buNone/>
            </a:pPr>
            <a:r>
              <a:rPr lang="en-US" sz="2000" dirty="0" smtClean="0"/>
              <a:t>	} </a:t>
            </a:r>
          </a:p>
          <a:p>
            <a:pPr>
              <a:buNone/>
            </a:pPr>
            <a:r>
              <a:rPr lang="en-US" sz="2000" dirty="0" smtClean="0"/>
              <a:t>} 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3358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41712"/>
            <a:ext cx="8229600" cy="622992"/>
          </a:xfrm>
        </p:spPr>
        <p:txBody>
          <a:bodyPr/>
          <a:lstStyle/>
          <a:p>
            <a:r>
              <a:rPr lang="en-US" dirty="0" smtClean="0"/>
              <a:t>Forms of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3614734" cy="5233214"/>
          </a:xfrm>
        </p:spPr>
        <p:txBody>
          <a:bodyPr/>
          <a:lstStyle/>
          <a:p>
            <a:endParaRPr lang="en-US" sz="2000" dirty="0" smtClean="0"/>
          </a:p>
          <a:p>
            <a:pPr marL="342900" indent="-342900">
              <a:buClrTx/>
              <a:buFont typeface="+mj-lt"/>
              <a:buAutoNum type="alphaLcParenR"/>
            </a:pPr>
            <a:r>
              <a:rPr lang="en-US" sz="2000" dirty="0" smtClean="0"/>
              <a:t>if ( condition ) </a:t>
            </a:r>
          </a:p>
          <a:p>
            <a:pPr marL="709613" lvl="1" indent="-342900">
              <a:buNone/>
            </a:pPr>
            <a:r>
              <a:rPr lang="en-US" sz="2000" dirty="0" smtClean="0"/>
              <a:t>do this ; </a:t>
            </a:r>
          </a:p>
          <a:p>
            <a:pPr>
              <a:buNone/>
            </a:pPr>
            <a:r>
              <a:rPr lang="en-US" sz="2000" dirty="0" smtClean="0"/>
              <a:t>(b) if ( condition ) </a:t>
            </a:r>
          </a:p>
          <a:p>
            <a:pPr>
              <a:buNone/>
            </a:pPr>
            <a:r>
              <a:rPr lang="en-US" sz="2000" dirty="0" smtClean="0"/>
              <a:t>	{ </a:t>
            </a:r>
          </a:p>
          <a:p>
            <a:pPr>
              <a:buNone/>
            </a:pPr>
            <a:r>
              <a:rPr lang="en-US" sz="2000" dirty="0" smtClean="0"/>
              <a:t>		do this ; </a:t>
            </a:r>
          </a:p>
          <a:p>
            <a:pPr>
              <a:buNone/>
            </a:pPr>
            <a:r>
              <a:rPr lang="en-US" sz="2000" dirty="0" smtClean="0"/>
              <a:t>		and this ; </a:t>
            </a:r>
          </a:p>
          <a:p>
            <a:pPr>
              <a:buNone/>
            </a:pPr>
            <a:r>
              <a:rPr lang="en-US" sz="2000" dirty="0" smtClean="0"/>
              <a:t>	} </a:t>
            </a:r>
          </a:p>
          <a:p>
            <a:pPr>
              <a:buNone/>
            </a:pPr>
            <a:r>
              <a:rPr lang="en-US" sz="2000" dirty="0" smtClean="0"/>
              <a:t>(c) if ( condition ) </a:t>
            </a:r>
          </a:p>
          <a:p>
            <a:pPr>
              <a:buNone/>
            </a:pPr>
            <a:r>
              <a:rPr lang="en-US" sz="2000" dirty="0" smtClean="0"/>
              <a:t>		do this ; </a:t>
            </a:r>
          </a:p>
          <a:p>
            <a:pPr>
              <a:buNone/>
            </a:pPr>
            <a:r>
              <a:rPr lang="en-US" sz="2000" dirty="0" smtClean="0"/>
              <a:t>	else </a:t>
            </a:r>
          </a:p>
          <a:p>
            <a:pPr>
              <a:buNone/>
            </a:pPr>
            <a:r>
              <a:rPr lang="en-US" sz="2000" dirty="0" smtClean="0"/>
              <a:t>		do this ; </a:t>
            </a:r>
          </a:p>
          <a:p>
            <a:pPr>
              <a:buNone/>
            </a:pPr>
            <a:r>
              <a:rPr lang="en-US" sz="2000" dirty="0" smtClean="0"/>
              <a:t>(d) if ( condition ) </a:t>
            </a:r>
          </a:p>
          <a:p>
            <a:pPr>
              <a:buNone/>
            </a:pPr>
            <a:r>
              <a:rPr lang="en-US" sz="2000" dirty="0" smtClean="0"/>
              <a:t>	{ </a:t>
            </a:r>
          </a:p>
          <a:p>
            <a:pPr>
              <a:buNone/>
            </a:pPr>
            <a:r>
              <a:rPr lang="en-US" sz="2000" dirty="0" smtClean="0"/>
              <a:t>		do this ; 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501748" y="332656"/>
            <a:ext cx="2714644" cy="6525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 dirty="0" smtClean="0"/>
          </a:p>
          <a:p>
            <a:r>
              <a:rPr lang="en-US" sz="2000" dirty="0" smtClean="0"/>
              <a:t>	and this ; </a:t>
            </a:r>
          </a:p>
          <a:p>
            <a:r>
              <a:rPr lang="en-US" sz="2000" dirty="0" smtClean="0"/>
              <a:t>} </a:t>
            </a:r>
          </a:p>
          <a:p>
            <a:r>
              <a:rPr lang="en-US" sz="2000" dirty="0" smtClean="0"/>
              <a:t>else </a:t>
            </a:r>
          </a:p>
          <a:p>
            <a:r>
              <a:rPr lang="en-US" sz="2000" dirty="0" smtClean="0"/>
              <a:t>{ </a:t>
            </a:r>
          </a:p>
          <a:p>
            <a:r>
              <a:rPr lang="en-US" sz="2000" dirty="0" smtClean="0"/>
              <a:t>	do this ; </a:t>
            </a:r>
          </a:p>
          <a:p>
            <a:r>
              <a:rPr lang="en-US" sz="2000" dirty="0" smtClean="0"/>
              <a:t>	and this ; </a:t>
            </a:r>
          </a:p>
          <a:p>
            <a:r>
              <a:rPr lang="en-US" sz="2000" dirty="0" smtClean="0"/>
              <a:t>} </a:t>
            </a:r>
          </a:p>
          <a:p>
            <a:endParaRPr lang="en-US" sz="2000" dirty="0" smtClean="0"/>
          </a:p>
          <a:p>
            <a:r>
              <a:rPr lang="en-US" sz="2000" dirty="0" smtClean="0"/>
              <a:t>(e) if ( condition ) </a:t>
            </a:r>
          </a:p>
          <a:p>
            <a:r>
              <a:rPr lang="en-US" sz="2000" dirty="0" smtClean="0"/>
              <a:t>          do this ; </a:t>
            </a:r>
          </a:p>
          <a:p>
            <a:r>
              <a:rPr lang="en-US" sz="2000" dirty="0" smtClean="0"/>
              <a:t>     else </a:t>
            </a:r>
          </a:p>
          <a:p>
            <a:r>
              <a:rPr lang="en-US" sz="2000" dirty="0" smtClean="0"/>
              <a:t>     { </a:t>
            </a:r>
          </a:p>
          <a:p>
            <a:r>
              <a:rPr lang="en-US" sz="2000" dirty="0" smtClean="0"/>
              <a:t>          if ( condition ) </a:t>
            </a:r>
          </a:p>
          <a:p>
            <a:r>
              <a:rPr lang="en-US" sz="2000" dirty="0" smtClean="0"/>
              <a:t>               do this ; </a:t>
            </a:r>
          </a:p>
          <a:p>
            <a:r>
              <a:rPr lang="en-US" sz="2000" dirty="0" smtClean="0"/>
              <a:t>          else </a:t>
            </a:r>
          </a:p>
          <a:p>
            <a:r>
              <a:rPr lang="en-US" sz="2000" dirty="0" smtClean="0"/>
              <a:t>         { </a:t>
            </a:r>
          </a:p>
          <a:p>
            <a:r>
              <a:rPr lang="en-US" sz="2000" dirty="0" smtClean="0"/>
              <a:t>               do this ; </a:t>
            </a:r>
          </a:p>
          <a:p>
            <a:r>
              <a:rPr lang="en-US" sz="2000" dirty="0" smtClean="0"/>
              <a:t>               and this ; </a:t>
            </a:r>
          </a:p>
          <a:p>
            <a:r>
              <a:rPr lang="en-US" sz="2000" dirty="0" smtClean="0"/>
              <a:t>          } </a:t>
            </a:r>
          </a:p>
          <a:p>
            <a:r>
              <a:rPr lang="en-US" sz="2000" dirty="0" smtClean="0"/>
              <a:t>      }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8184" y="1062296"/>
            <a:ext cx="31683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(f) if ( condition ) </a:t>
            </a:r>
          </a:p>
          <a:p>
            <a:r>
              <a:rPr lang="en-US" sz="2000" dirty="0" smtClean="0"/>
              <a:t>     { </a:t>
            </a:r>
          </a:p>
          <a:p>
            <a:r>
              <a:rPr lang="en-US" sz="2000" dirty="0" smtClean="0"/>
              <a:t>           if ( condition ) </a:t>
            </a:r>
          </a:p>
          <a:p>
            <a:r>
              <a:rPr lang="en-US" sz="2000" dirty="0" smtClean="0"/>
              <a:t>               do this ; </a:t>
            </a:r>
          </a:p>
          <a:p>
            <a:r>
              <a:rPr lang="en-US" sz="2000" dirty="0" smtClean="0"/>
              <a:t>           else </a:t>
            </a:r>
          </a:p>
          <a:p>
            <a:r>
              <a:rPr lang="en-US" sz="2000" dirty="0" smtClean="0"/>
              <a:t>           { </a:t>
            </a:r>
          </a:p>
          <a:p>
            <a:r>
              <a:rPr lang="en-US" sz="2000" dirty="0" smtClean="0"/>
              <a:t>                do this ; </a:t>
            </a:r>
          </a:p>
          <a:p>
            <a:r>
              <a:rPr lang="en-US" sz="2000" dirty="0" smtClean="0"/>
              <a:t>                 and this ; </a:t>
            </a:r>
          </a:p>
          <a:p>
            <a:r>
              <a:rPr lang="en-US" sz="2000" dirty="0" smtClean="0"/>
              <a:t>            } </a:t>
            </a:r>
          </a:p>
          <a:p>
            <a:r>
              <a:rPr lang="en-US" sz="2000" dirty="0" smtClean="0"/>
              <a:t>      } </a:t>
            </a:r>
          </a:p>
          <a:p>
            <a:r>
              <a:rPr lang="en-US" sz="2000" dirty="0" smtClean="0"/>
              <a:t>    else </a:t>
            </a:r>
          </a:p>
          <a:p>
            <a:r>
              <a:rPr lang="en-US" sz="2000" dirty="0" smtClean="0"/>
              <a:t>           do this ; </a:t>
            </a:r>
          </a:p>
          <a:p>
            <a:pPr marL="273050" lvl="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sz="2000" dirty="0" smtClean="0"/>
          </a:p>
          <a:p>
            <a:pPr marL="273050" lvl="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203848" y="764704"/>
            <a:ext cx="0" cy="5679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216392" y="764704"/>
            <a:ext cx="0" cy="5679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076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676400"/>
            <a:ext cx="6629400" cy="2819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Special Thanks: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To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Dr.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Sadaf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Tanveer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Assistant Professor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CIIT Islamabad Campus</a:t>
            </a:r>
          </a:p>
          <a:p>
            <a:pPr algn="ctr"/>
            <a:r>
              <a:rPr lang="en-US" dirty="0" smtClean="0">
                <a:latin typeface="Arial" pitchFamily="34" charset="0"/>
                <a:cs typeface="Arial" pitchFamily="34" charset="0"/>
              </a:rPr>
              <a:t>for slide Material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550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 allows usage of three logical operators, namely, &amp;&amp;, || and ! </a:t>
            </a:r>
          </a:p>
          <a:p>
            <a:endParaRPr lang="en-US" dirty="0" smtClean="0"/>
          </a:p>
          <a:p>
            <a:r>
              <a:rPr lang="en-US" dirty="0" smtClean="0"/>
              <a:t>These are  ‘AND’ ‘OR’ and ‘NOT’ respectively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575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marks obtained by a student in 5 different subjects are input through the keyboard. The student gets a division as per the following rules: </a:t>
            </a:r>
          </a:p>
          <a:p>
            <a:pPr>
              <a:buNone/>
            </a:pPr>
            <a:r>
              <a:rPr lang="en-US" dirty="0" smtClean="0"/>
              <a:t>Percentage above or equal to 60 - First division </a:t>
            </a:r>
          </a:p>
          <a:p>
            <a:pPr>
              <a:buNone/>
            </a:pPr>
            <a:r>
              <a:rPr lang="en-US" dirty="0" smtClean="0"/>
              <a:t>Percentage between 50 and 59 - Second division </a:t>
            </a:r>
          </a:p>
          <a:p>
            <a:pPr>
              <a:buNone/>
            </a:pPr>
            <a:r>
              <a:rPr lang="en-US" dirty="0" smtClean="0"/>
              <a:t>Percentage between 40 and 49 - Third division </a:t>
            </a:r>
          </a:p>
          <a:p>
            <a:pPr>
              <a:buNone/>
            </a:pPr>
            <a:r>
              <a:rPr lang="en-US" dirty="0" smtClean="0"/>
              <a:t>Percentage less than 40 - Fail </a:t>
            </a:r>
          </a:p>
          <a:p>
            <a:pPr>
              <a:buNone/>
            </a:pPr>
            <a:r>
              <a:rPr lang="en-US" dirty="0" smtClean="0"/>
              <a:t>Write a program to calculate the division obtained by the student.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6190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27856"/>
            <a:ext cx="8586790" cy="6713512"/>
          </a:xfrm>
        </p:spPr>
        <p:txBody>
          <a:bodyPr/>
          <a:lstStyle/>
          <a:p>
            <a:pPr>
              <a:buNone/>
            </a:pPr>
            <a:r>
              <a:rPr lang="en-US" sz="1800" dirty="0" smtClean="0"/>
              <a:t>Void main( ) </a:t>
            </a:r>
          </a:p>
          <a:p>
            <a:pPr>
              <a:buNone/>
            </a:pPr>
            <a:r>
              <a:rPr lang="en-US" sz="1800" dirty="0" smtClean="0"/>
              <a:t>{ </a:t>
            </a:r>
          </a:p>
          <a:p>
            <a:pPr>
              <a:buNone/>
            </a:pPr>
            <a:r>
              <a:rPr lang="it-IT" sz="1800" dirty="0" smtClean="0"/>
              <a:t>	int m1, m2, m3, m4, m5, per ; </a:t>
            </a:r>
          </a:p>
          <a:p>
            <a:pPr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printf</a:t>
            </a:r>
            <a:r>
              <a:rPr lang="en-US" sz="1800" dirty="0" smtClean="0"/>
              <a:t> ( "Enter marks in five subjects " ) ; </a:t>
            </a:r>
          </a:p>
          <a:p>
            <a:pPr>
              <a:buNone/>
            </a:pPr>
            <a:r>
              <a:rPr lang="it-IT" sz="1800" dirty="0" smtClean="0"/>
              <a:t>	scanf ( "%d %d %d %d %d", &amp;m1, &amp;m2, &amp;m3, &amp;m4, &amp;m5 ) ; </a:t>
            </a:r>
          </a:p>
          <a:p>
            <a:pPr>
              <a:buNone/>
            </a:pPr>
            <a:r>
              <a:rPr lang="it-IT" sz="1800" dirty="0" smtClean="0"/>
              <a:t>	per = ( m1 + m2 + m3 + m4 + m5 ) / 5 ; </a:t>
            </a:r>
          </a:p>
          <a:p>
            <a:pPr>
              <a:buNone/>
            </a:pPr>
            <a:r>
              <a:rPr lang="en-US" sz="1800" dirty="0" smtClean="0"/>
              <a:t>	if ( per &gt;= 60 ) </a:t>
            </a:r>
          </a:p>
          <a:p>
            <a:pPr>
              <a:buNone/>
            </a:pPr>
            <a:r>
              <a:rPr lang="en-US" sz="1800" dirty="0" smtClean="0"/>
              <a:t>		</a:t>
            </a:r>
            <a:r>
              <a:rPr lang="en-US" sz="1800" dirty="0" err="1" smtClean="0"/>
              <a:t>printf</a:t>
            </a:r>
            <a:r>
              <a:rPr lang="en-US" sz="1800" dirty="0" smtClean="0"/>
              <a:t> ( "First division ") ; </a:t>
            </a:r>
          </a:p>
          <a:p>
            <a:pPr>
              <a:buNone/>
            </a:pPr>
            <a:r>
              <a:rPr lang="en-US" sz="1800" dirty="0" smtClean="0"/>
              <a:t>	else </a:t>
            </a:r>
          </a:p>
          <a:p>
            <a:pPr>
              <a:buNone/>
            </a:pPr>
            <a:r>
              <a:rPr lang="en-US" sz="1800" dirty="0" smtClean="0"/>
              <a:t>	{ 	if ( per &gt;= 50 ) </a:t>
            </a:r>
          </a:p>
          <a:p>
            <a:pPr>
              <a:buNone/>
            </a:pPr>
            <a:r>
              <a:rPr lang="en-US" sz="1800" dirty="0" smtClean="0"/>
              <a:t>			</a:t>
            </a:r>
            <a:r>
              <a:rPr lang="en-US" sz="1800" dirty="0" err="1" smtClean="0"/>
              <a:t>printf</a:t>
            </a:r>
            <a:r>
              <a:rPr lang="en-US" sz="1800" dirty="0" smtClean="0"/>
              <a:t> ( "Second division" ) ; </a:t>
            </a:r>
          </a:p>
          <a:p>
            <a:pPr>
              <a:buNone/>
            </a:pPr>
            <a:r>
              <a:rPr lang="en-US" sz="1800" dirty="0" smtClean="0"/>
              <a:t>		else </a:t>
            </a:r>
          </a:p>
          <a:p>
            <a:pPr>
              <a:buNone/>
            </a:pPr>
            <a:r>
              <a:rPr lang="en-US" sz="1800" dirty="0" smtClean="0"/>
              <a:t>		{ </a:t>
            </a:r>
          </a:p>
          <a:p>
            <a:pPr>
              <a:buNone/>
            </a:pPr>
            <a:r>
              <a:rPr lang="en-US" sz="1800" dirty="0" smtClean="0"/>
              <a:t>			if ( per &gt;= 40 ) </a:t>
            </a:r>
          </a:p>
          <a:p>
            <a:pPr>
              <a:buNone/>
            </a:pPr>
            <a:r>
              <a:rPr lang="en-US" sz="1800" dirty="0" smtClean="0"/>
              <a:t>				</a:t>
            </a:r>
            <a:r>
              <a:rPr lang="en-US" sz="1800" dirty="0" err="1" smtClean="0"/>
              <a:t>printf</a:t>
            </a:r>
            <a:r>
              <a:rPr lang="en-US" sz="1800" dirty="0" smtClean="0"/>
              <a:t> ( "Third division" ) ; </a:t>
            </a:r>
          </a:p>
          <a:p>
            <a:pPr>
              <a:buNone/>
            </a:pPr>
            <a:r>
              <a:rPr lang="en-US" sz="1800" dirty="0" smtClean="0"/>
              <a:t>			else </a:t>
            </a:r>
          </a:p>
          <a:p>
            <a:pPr>
              <a:buNone/>
            </a:pPr>
            <a:r>
              <a:rPr lang="en-US" sz="1800" dirty="0" smtClean="0"/>
              <a:t>				</a:t>
            </a:r>
            <a:r>
              <a:rPr lang="en-US" sz="1800" dirty="0" err="1" smtClean="0"/>
              <a:t>printf</a:t>
            </a:r>
            <a:r>
              <a:rPr lang="en-US" sz="1800" dirty="0" smtClean="0"/>
              <a:t> ( "Fail" ) ; </a:t>
            </a:r>
          </a:p>
          <a:p>
            <a:pPr>
              <a:buNone/>
            </a:pPr>
            <a:r>
              <a:rPr lang="en-US" sz="1800" dirty="0" smtClean="0"/>
              <a:t>		} </a:t>
            </a:r>
          </a:p>
          <a:p>
            <a:pPr>
              <a:buNone/>
            </a:pPr>
            <a:r>
              <a:rPr lang="en-US" sz="1800" dirty="0" smtClean="0"/>
              <a:t>	} </a:t>
            </a:r>
          </a:p>
          <a:p>
            <a:pPr>
              <a:buNone/>
            </a:pPr>
            <a:r>
              <a:rPr lang="en-US" sz="1800" dirty="0" smtClean="0"/>
              <a:t>}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11105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/>
          <a:lstStyle/>
          <a:p>
            <a:r>
              <a:rPr lang="en-US" dirty="0" smtClean="0"/>
              <a:t>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968552"/>
          </a:xfrm>
        </p:spPr>
        <p:txBody>
          <a:bodyPr/>
          <a:lstStyle/>
          <a:p>
            <a:r>
              <a:rPr lang="en-US" dirty="0" smtClean="0"/>
              <a:t>The program uses nested if-</a:t>
            </a:r>
            <a:r>
              <a:rPr lang="en-US" dirty="0" err="1" smtClean="0"/>
              <a:t>elses</a:t>
            </a:r>
            <a:r>
              <a:rPr lang="en-US" dirty="0" smtClean="0"/>
              <a:t>. This leads to three disadvantages: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dirty="0" smtClean="0"/>
              <a:t>As the number of conditions go on increasing the level of indentation also goes on increasing. As a result the whole program creeps to the right.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dirty="0" smtClean="0"/>
              <a:t>Care needs to be exercised to match the corresponding ifs and elses. 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en-US" dirty="0" smtClean="0"/>
              <a:t>Care needs to be exercised to match the corresponding pair of braces.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en-US" dirty="0" smtClean="0"/>
          </a:p>
          <a:p>
            <a:r>
              <a:rPr lang="en-US" dirty="0" smtClean="0"/>
              <a:t>All these three problems can be eliminated by usage of ‘Logical operators’.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867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00034" y="332656"/>
            <a:ext cx="8643966" cy="6048672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The following program illustrates this.</a:t>
            </a:r>
          </a:p>
          <a:p>
            <a:pPr>
              <a:buNone/>
            </a:pPr>
            <a:r>
              <a:rPr lang="en-US" sz="2000" dirty="0" smtClean="0"/>
              <a:t>main( ) </a:t>
            </a:r>
          </a:p>
          <a:p>
            <a:pPr>
              <a:buNone/>
            </a:pPr>
            <a:r>
              <a:rPr lang="en-US" sz="2000" dirty="0" smtClean="0"/>
              <a:t>{ </a:t>
            </a:r>
          </a:p>
          <a:p>
            <a:pPr>
              <a:buNone/>
            </a:pPr>
            <a:r>
              <a:rPr lang="it-IT" sz="2000" dirty="0" smtClean="0"/>
              <a:t>	int m1, m2, m3, m4, m5, per ;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"Enter marks in five subjects " ) ; </a:t>
            </a:r>
          </a:p>
          <a:p>
            <a:pPr>
              <a:buNone/>
            </a:pPr>
            <a:r>
              <a:rPr lang="it-IT" sz="2000" dirty="0" smtClean="0"/>
              <a:t>	scanf ( "%d %d %d %d %d", &amp;m1, &amp;m2, &amp;m3, &amp;m4, &amp;m5 ) ; </a:t>
            </a:r>
          </a:p>
          <a:p>
            <a:pPr>
              <a:buNone/>
            </a:pPr>
            <a:r>
              <a:rPr lang="it-IT" sz="2000" dirty="0" smtClean="0"/>
              <a:t>	per = ( m1 + m2 + m3 + m4 + m5 ) / 5 ; </a:t>
            </a:r>
          </a:p>
          <a:p>
            <a:pPr>
              <a:buNone/>
            </a:pPr>
            <a:r>
              <a:rPr lang="en-US" sz="2000" dirty="0" smtClean="0"/>
              <a:t>	if ( per &gt;= 60 )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"First division" ) ; </a:t>
            </a:r>
          </a:p>
          <a:p>
            <a:pPr>
              <a:buNone/>
            </a:pPr>
            <a:r>
              <a:rPr lang="en-US" sz="2000" dirty="0" smtClean="0"/>
              <a:t>	if ( ( per &gt;= 50 ) &amp;&amp; ( per &lt; 60 ) )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"Second division" ) ; </a:t>
            </a:r>
          </a:p>
          <a:p>
            <a:pPr>
              <a:buNone/>
            </a:pPr>
            <a:r>
              <a:rPr lang="en-US" sz="2000" dirty="0" smtClean="0"/>
              <a:t>	if ( ( per &gt;= 40 ) &amp;&amp; ( per &lt; 50 ) )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"Third division" ) ;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if ( per &lt; 40 )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"Fail" ) ; </a:t>
            </a:r>
          </a:p>
          <a:p>
            <a:pPr>
              <a:buNone/>
            </a:pPr>
            <a:r>
              <a:rPr lang="en-US" sz="2000" dirty="0" smtClean="0"/>
              <a:t>}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52217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92088"/>
          </a:xfrm>
        </p:spPr>
        <p:txBody>
          <a:bodyPr/>
          <a:lstStyle/>
          <a:p>
            <a:r>
              <a:rPr lang="en-US" dirty="0" smtClean="0"/>
              <a:t>Benefits of Logical Operators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distinct advantages can be cited in favor of this program: 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en-US" dirty="0" smtClean="0"/>
              <a:t>The matching of the ifs with their corresponding elses gets avoided, since there are no elses in this program. </a:t>
            </a:r>
          </a:p>
          <a:p>
            <a:pPr marL="457200" indent="-457200">
              <a:buClrTx/>
              <a:buFont typeface="+mj-lt"/>
              <a:buAutoNum type="arabicPeriod"/>
            </a:pPr>
            <a:endParaRPr lang="en-US" b="1" dirty="0" smtClean="0"/>
          </a:p>
          <a:p>
            <a:pPr marL="457200" indent="-457200">
              <a:buClrTx/>
              <a:buFont typeface="+mj-lt"/>
              <a:buAutoNum type="arabicPeriod"/>
            </a:pPr>
            <a:r>
              <a:rPr lang="en-US" dirty="0" smtClean="0"/>
              <a:t>Despite of using several conditions, the program doesn't creep to the right</a:t>
            </a:r>
            <a:endParaRPr lang="en-US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0EFD9-8087-4C20-A476-6C5F674C09E0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3EAAC-9813-4DB4-BFA0-B32F3A8AC6C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68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7944"/>
            <a:ext cx="8229600" cy="576064"/>
          </a:xfrm>
        </p:spPr>
        <p:txBody>
          <a:bodyPr/>
          <a:lstStyle/>
          <a:p>
            <a:r>
              <a:rPr lang="en-US" dirty="0" smtClean="0"/>
              <a:t>The else-if Clause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229600" cy="6237312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void main( )</a:t>
            </a:r>
          </a:p>
          <a:p>
            <a:pPr>
              <a:buNone/>
            </a:pPr>
            <a:r>
              <a:rPr lang="en-US" sz="2000" dirty="0" smtClean="0"/>
              <a:t>{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m1, m2, m3, m4, m5,per=5;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clrscr</a:t>
            </a:r>
            <a:r>
              <a:rPr lang="en-US" sz="2000" dirty="0" smtClean="0"/>
              <a:t>();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("Enter marks in five subjects ");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scanf</a:t>
            </a:r>
            <a:r>
              <a:rPr lang="en-US" sz="2000" dirty="0" smtClean="0"/>
              <a:t>("%d %d %d %d %d", &amp;m1, &amp;m2, &amp;m3, &amp;m4, &amp;m5);</a:t>
            </a:r>
          </a:p>
          <a:p>
            <a:pPr>
              <a:buNone/>
            </a:pPr>
            <a:r>
              <a:rPr lang="en-US" sz="2000" dirty="0" smtClean="0"/>
              <a:t>	per = ( m1+ m2 + m3 + m4+ m5 ) / per ;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("percentage=%d\</a:t>
            </a:r>
            <a:r>
              <a:rPr lang="en-US" sz="2000" dirty="0" err="1" smtClean="0"/>
              <a:t>n",per</a:t>
            </a:r>
            <a:r>
              <a:rPr lang="en-US" sz="2000" dirty="0" smtClean="0"/>
              <a:t>);</a:t>
            </a:r>
          </a:p>
          <a:p>
            <a:pPr>
              <a:buNone/>
            </a:pPr>
            <a:r>
              <a:rPr lang="en-US" sz="2000" dirty="0" smtClean="0"/>
              <a:t>	if ( per &gt;= 60 )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"First division" ) ;</a:t>
            </a:r>
          </a:p>
          <a:p>
            <a:pPr>
              <a:buNone/>
            </a:pPr>
            <a:r>
              <a:rPr lang="en-US" sz="2000" dirty="0" smtClean="0"/>
              <a:t>	else if ( per &gt;= 50 )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"Second division" ) ;</a:t>
            </a:r>
          </a:p>
          <a:p>
            <a:pPr>
              <a:buNone/>
            </a:pPr>
            <a:r>
              <a:rPr lang="en-US" sz="2000" dirty="0" smtClean="0"/>
              <a:t>	else if ( per &gt;= 40 )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"Third division" ) ;</a:t>
            </a:r>
          </a:p>
          <a:p>
            <a:pPr>
              <a:buNone/>
            </a:pPr>
            <a:r>
              <a:rPr lang="en-US" sz="2000" dirty="0" smtClean="0"/>
              <a:t>	else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"fail" ) ;</a:t>
            </a:r>
          </a:p>
          <a:p>
            <a:pPr>
              <a:buNone/>
            </a:pPr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/>
          <a:lstStyle/>
          <a:p>
            <a:r>
              <a:rPr lang="en-US" dirty="0" smtClean="0"/>
              <a:t>The else-if Clause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437"/>
          </a:xfrm>
        </p:spPr>
        <p:txBody>
          <a:bodyPr/>
          <a:lstStyle/>
          <a:p>
            <a:r>
              <a:rPr lang="en-US" dirty="0" smtClean="0"/>
              <a:t>This program reduces the indentation of the statements. </a:t>
            </a:r>
          </a:p>
          <a:p>
            <a:r>
              <a:rPr lang="en-US" dirty="0" smtClean="0"/>
              <a:t>In this case every else is associated with its previous if. </a:t>
            </a:r>
          </a:p>
          <a:p>
            <a:r>
              <a:rPr lang="en-US" dirty="0" smtClean="0"/>
              <a:t>The last else goes to work only if all the conditions fail </a:t>
            </a:r>
          </a:p>
          <a:p>
            <a:r>
              <a:rPr lang="en-US" dirty="0" smtClean="0"/>
              <a:t>The else if clause is just a way of rearranging the else with the if that follows it.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/>
          <a:lstStyle/>
          <a:p>
            <a:r>
              <a:rPr lang="en-US" dirty="0" smtClean="0"/>
              <a:t>The else-if Clause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7992888" cy="4896544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if ( per &gt;= 60 )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 ( "First division ") ; </a:t>
            </a:r>
          </a:p>
          <a:p>
            <a:pPr>
              <a:buNone/>
            </a:pPr>
            <a:r>
              <a:rPr lang="en-US" dirty="0" smtClean="0"/>
              <a:t>	else </a:t>
            </a:r>
          </a:p>
          <a:p>
            <a:pPr>
              <a:buNone/>
            </a:pPr>
            <a:r>
              <a:rPr lang="en-US" dirty="0" smtClean="0"/>
              <a:t>	{ </a:t>
            </a:r>
          </a:p>
          <a:p>
            <a:pPr>
              <a:buNone/>
            </a:pPr>
            <a:r>
              <a:rPr lang="en-US" dirty="0" smtClean="0"/>
              <a:t>		if ( per &gt;= 50 ) 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printf</a:t>
            </a:r>
            <a:r>
              <a:rPr lang="en-US" dirty="0" smtClean="0"/>
              <a:t> ( "Second division" ) ; 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 marL="273050" lvl="0" indent="-273050">
              <a:defRPr/>
            </a:pPr>
            <a:r>
              <a:rPr lang="en-US" dirty="0" smtClean="0"/>
              <a:t>		if </a:t>
            </a:r>
            <a:r>
              <a:rPr lang="en-US" dirty="0"/>
              <a:t>( per &gt;= 60 ) </a:t>
            </a:r>
          </a:p>
          <a:p>
            <a:pPr marL="273050" lvl="0" indent="-273050">
              <a:defRPr/>
            </a:pP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en-US" dirty="0"/>
              <a:t>( "First division ") ; </a:t>
            </a:r>
          </a:p>
          <a:p>
            <a:pPr marL="273050" lvl="0" indent="-273050"/>
            <a:r>
              <a:rPr lang="en-US" dirty="0"/>
              <a:t>	</a:t>
            </a:r>
            <a:r>
              <a:rPr lang="en-US" dirty="0" smtClean="0"/>
              <a:t>	else </a:t>
            </a:r>
            <a:r>
              <a:rPr lang="en-US" dirty="0"/>
              <a:t>if ( per &gt;= 50 ) </a:t>
            </a:r>
          </a:p>
          <a:p>
            <a:pPr marL="273050" lvl="0" indent="-273050">
              <a:defRPr/>
            </a:pP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en-US" dirty="0"/>
              <a:t>( "Second division");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491482" y="1767680"/>
            <a:ext cx="4652518" cy="439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/>
          <a:lstStyle/>
          <a:p>
            <a:r>
              <a:rPr lang="en-US" b="1" dirty="0" smtClean="0"/>
              <a:t>The ! Operator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437"/>
          </a:xfrm>
        </p:spPr>
        <p:txBody>
          <a:bodyPr>
            <a:normAutofit/>
          </a:bodyPr>
          <a:lstStyle/>
          <a:p>
            <a:r>
              <a:rPr lang="en-US" dirty="0" smtClean="0"/>
              <a:t>The NOT operator is often used to reverse the logical value of a single variable, as in the expression </a:t>
            </a:r>
          </a:p>
          <a:p>
            <a:r>
              <a:rPr lang="en-US" dirty="0" smtClean="0"/>
              <a:t>if ( ! flag ) </a:t>
            </a:r>
          </a:p>
          <a:p>
            <a:r>
              <a:rPr lang="en-US" dirty="0" smtClean="0"/>
              <a:t>This is another way of saying </a:t>
            </a:r>
          </a:p>
          <a:p>
            <a:r>
              <a:rPr lang="en-US" dirty="0" smtClean="0"/>
              <a:t>if ( flag == 0 ) </a:t>
            </a:r>
          </a:p>
          <a:p>
            <a:r>
              <a:rPr lang="en-US" dirty="0" smtClean="0"/>
              <a:t>Does the NOT operator sound confusing? Avoid it if you want, as the same thing can be achieved without using the NOT operator.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76064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&lt; &gt; &lt;= &gt;= == !=</a:t>
            </a:r>
          </a:p>
          <a:p>
            <a:pPr>
              <a:buNone/>
            </a:pPr>
            <a:r>
              <a:rPr lang="en-US" dirty="0" smtClean="0"/>
              <a:t>= is the assignment operator</a:t>
            </a:r>
          </a:p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=1;</a:t>
            </a:r>
          </a:p>
          <a:p>
            <a:pPr lvl="1">
              <a:buNone/>
            </a:pP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("Is </a:t>
            </a:r>
            <a:r>
              <a:rPr lang="en-US" dirty="0" err="1" smtClean="0"/>
              <a:t>i</a:t>
            </a:r>
            <a:r>
              <a:rPr lang="en-US" dirty="0" smtClean="0"/>
              <a:t> less than 0? %d\</a:t>
            </a:r>
            <a:r>
              <a:rPr lang="en-US" dirty="0" err="1" smtClean="0"/>
              <a:t>n",i</a:t>
            </a:r>
            <a:r>
              <a:rPr lang="en-US" dirty="0" smtClean="0"/>
              <a:t>==0);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("Is </a:t>
            </a:r>
            <a:r>
              <a:rPr lang="en-US" dirty="0" err="1" smtClean="0"/>
              <a:t>i</a:t>
            </a:r>
            <a:r>
              <a:rPr lang="en-US" dirty="0" smtClean="0"/>
              <a:t> greater than 0? %d\</a:t>
            </a:r>
            <a:r>
              <a:rPr lang="en-US" dirty="0" err="1" smtClean="0"/>
              <a:t>n",i</a:t>
            </a:r>
            <a:r>
              <a:rPr lang="en-US" dirty="0" smtClean="0"/>
              <a:t>==1);</a:t>
            </a:r>
          </a:p>
          <a:p>
            <a:pPr lvl="1">
              <a:buNone/>
            </a:pP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Output</a:t>
            </a:r>
          </a:p>
          <a:p>
            <a:pPr>
              <a:buNone/>
            </a:pPr>
            <a:r>
              <a:rPr lang="en-US" dirty="0" smtClean="0"/>
              <a:t>Is </a:t>
            </a:r>
            <a:r>
              <a:rPr lang="en-US" dirty="0" err="1" smtClean="0"/>
              <a:t>i</a:t>
            </a:r>
            <a:r>
              <a:rPr lang="en-US" dirty="0" smtClean="0"/>
              <a:t> less than 0? 0</a:t>
            </a:r>
          </a:p>
          <a:p>
            <a:pPr>
              <a:buNone/>
            </a:pPr>
            <a:r>
              <a:rPr lang="en-US" dirty="0" smtClean="0"/>
              <a:t>Is </a:t>
            </a:r>
            <a:r>
              <a:rPr lang="en-US" dirty="0" err="1" smtClean="0"/>
              <a:t>i</a:t>
            </a:r>
            <a:r>
              <a:rPr lang="en-US" dirty="0" smtClean="0"/>
              <a:t> greater than 0? 1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597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/>
          <a:lstStyle/>
          <a:p>
            <a:r>
              <a:rPr lang="en-US" b="1" dirty="0" smtClean="0"/>
              <a:t>The ! Operator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389437"/>
          </a:xfrm>
        </p:spPr>
        <p:txBody>
          <a:bodyPr>
            <a:normAutofit/>
          </a:bodyPr>
          <a:lstStyle/>
          <a:p>
            <a:r>
              <a:rPr lang="en-US" dirty="0" smtClean="0"/>
              <a:t>This operator reverses the result of the expression it operates on. </a:t>
            </a:r>
          </a:p>
          <a:p>
            <a:r>
              <a:rPr lang="en-US" dirty="0" smtClean="0"/>
              <a:t>if the expression evaluates to a non-zero value, then applying ! operator to it results into a 0 </a:t>
            </a:r>
          </a:p>
          <a:p>
            <a:r>
              <a:rPr lang="en-US" dirty="0" smtClean="0"/>
              <a:t>Vice versa, if the expression evaluates to zero then on applying ! operator to it makes it 1, a non-zero value. </a:t>
            </a:r>
          </a:p>
          <a:p>
            <a:pPr lvl="2"/>
            <a:r>
              <a:rPr lang="en-US" dirty="0" smtClean="0"/>
              <a:t>! ( y &lt; 10 ) </a:t>
            </a:r>
          </a:p>
          <a:p>
            <a:r>
              <a:rPr lang="en-US" dirty="0" smtClean="0"/>
              <a:t>We can express the same condition as ( y &gt;= 10 )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Hierarchy of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437"/>
          </a:xfrm>
        </p:spPr>
        <p:txBody>
          <a:bodyPr>
            <a:normAutofit/>
          </a:bodyPr>
          <a:lstStyle/>
          <a:p>
            <a:r>
              <a:rPr lang="en-US" b="1" dirty="0" smtClean="0"/>
              <a:t>Operators 	Type 	</a:t>
            </a:r>
          </a:p>
          <a:p>
            <a:r>
              <a:rPr lang="en-US" dirty="0" smtClean="0"/>
              <a:t>! 			Logical NOT 	</a:t>
            </a:r>
          </a:p>
          <a:p>
            <a:r>
              <a:rPr lang="en-US" dirty="0" smtClean="0"/>
              <a:t>* / % 		Arithmetic and modulus 	</a:t>
            </a:r>
          </a:p>
          <a:p>
            <a:r>
              <a:rPr lang="en-US" dirty="0" smtClean="0"/>
              <a:t>+ - 			Arithmetic 	</a:t>
            </a:r>
          </a:p>
          <a:p>
            <a:r>
              <a:rPr lang="en-US" dirty="0" smtClean="0"/>
              <a:t>&lt; &gt; &lt;= &gt;= 		Relational 	</a:t>
            </a:r>
          </a:p>
          <a:p>
            <a:r>
              <a:rPr lang="en-US" dirty="0" smtClean="0"/>
              <a:t>== != 			Relational 	</a:t>
            </a:r>
          </a:p>
          <a:p>
            <a:r>
              <a:rPr lang="en-US" dirty="0" smtClean="0"/>
              <a:t>&amp;&amp; 			Logical AND 	</a:t>
            </a:r>
          </a:p>
          <a:p>
            <a:r>
              <a:rPr lang="en-US" dirty="0" smtClean="0"/>
              <a:t>|| 			Logical OR 	</a:t>
            </a:r>
          </a:p>
          <a:p>
            <a:r>
              <a:rPr lang="en-US" dirty="0" smtClean="0"/>
              <a:t>= 			Assignment 	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/>
          <a:lstStyle/>
          <a:p>
            <a:r>
              <a:rPr lang="en-US" dirty="0" smtClean="0"/>
              <a:t>Hard to debug errors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void main( ) </a:t>
            </a:r>
          </a:p>
          <a:p>
            <a:pPr>
              <a:buNone/>
            </a:pPr>
            <a:r>
              <a:rPr lang="en-US" sz="2000" dirty="0" smtClean="0"/>
              <a:t>{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int</a:t>
            </a:r>
            <a:r>
              <a:rPr lang="en-US" sz="2000" dirty="0" smtClean="0"/>
              <a:t> i ;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"Enter value of </a:t>
            </a:r>
            <a:r>
              <a:rPr lang="en-US" sz="2000" dirty="0" err="1" smtClean="0"/>
              <a:t>i</a:t>
            </a:r>
            <a:r>
              <a:rPr lang="en-US" sz="2000" dirty="0" smtClean="0"/>
              <a:t> " ) ; 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scanf</a:t>
            </a:r>
            <a:r>
              <a:rPr lang="en-US" sz="2000" dirty="0" smtClean="0"/>
              <a:t> ( "%d", &amp;</a:t>
            </a:r>
            <a:r>
              <a:rPr lang="en-US" sz="2000" dirty="0" err="1" smtClean="0"/>
              <a:t>i</a:t>
            </a:r>
            <a:r>
              <a:rPr lang="en-US" sz="2000" dirty="0" smtClean="0"/>
              <a:t> ) ; </a:t>
            </a:r>
          </a:p>
          <a:p>
            <a:pPr>
              <a:buNone/>
            </a:pPr>
            <a:r>
              <a:rPr lang="en-US" sz="2000" dirty="0" smtClean="0"/>
              <a:t>	if ( </a:t>
            </a:r>
            <a:r>
              <a:rPr lang="en-US" sz="2000" dirty="0" err="1" smtClean="0"/>
              <a:t>i</a:t>
            </a:r>
            <a:r>
              <a:rPr lang="en-US" sz="2000" dirty="0" smtClean="0"/>
              <a:t> = 5 )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"You entered 5" ) ; </a:t>
            </a:r>
          </a:p>
          <a:p>
            <a:pPr>
              <a:buNone/>
            </a:pPr>
            <a:r>
              <a:rPr lang="en-US" sz="2000" dirty="0" smtClean="0"/>
              <a:t>	else </a:t>
            </a:r>
          </a:p>
          <a:p>
            <a:pPr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printf</a:t>
            </a:r>
            <a:r>
              <a:rPr lang="en-US" sz="2000" dirty="0" smtClean="0"/>
              <a:t> ( "You entered something other than 5" ) ; </a:t>
            </a:r>
          </a:p>
          <a:p>
            <a:pPr>
              <a:buNone/>
            </a:pPr>
            <a:r>
              <a:rPr lang="en-US" sz="2000" dirty="0" smtClean="0"/>
              <a:t>} 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Output</a:t>
            </a:r>
          </a:p>
          <a:p>
            <a:pPr>
              <a:buNone/>
            </a:pPr>
            <a:r>
              <a:rPr lang="en-US" sz="2000" dirty="0" smtClean="0"/>
              <a:t>Enter value of </a:t>
            </a:r>
            <a:r>
              <a:rPr lang="en-US" sz="2000" dirty="0" err="1" smtClean="0"/>
              <a:t>i</a:t>
            </a:r>
            <a:r>
              <a:rPr lang="en-US" sz="2000" dirty="0" smtClean="0"/>
              <a:t> 200 </a:t>
            </a:r>
          </a:p>
          <a:p>
            <a:pPr>
              <a:buNone/>
            </a:pPr>
            <a:r>
              <a:rPr lang="en-US" sz="2000" dirty="0" smtClean="0"/>
              <a:t>You entered 5 </a:t>
            </a:r>
          </a:p>
          <a:p>
            <a:pPr>
              <a:buNone/>
            </a:pPr>
            <a:r>
              <a:rPr lang="en-US" sz="2000" dirty="0" smtClean="0"/>
              <a:t>Enter value of </a:t>
            </a:r>
            <a:r>
              <a:rPr lang="en-US" sz="2000" dirty="0" err="1" smtClean="0"/>
              <a:t>i</a:t>
            </a:r>
            <a:r>
              <a:rPr lang="en-US" sz="2000" dirty="0" smtClean="0"/>
              <a:t> 9999 </a:t>
            </a:r>
          </a:p>
          <a:p>
            <a:pPr>
              <a:buNone/>
            </a:pPr>
            <a:r>
              <a:rPr lang="en-US" sz="2000" dirty="0" smtClean="0"/>
              <a:t>You entered 5 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/>
          <a:lstStyle/>
          <a:p>
            <a:r>
              <a:rPr lang="en-US" dirty="0" smtClean="0"/>
              <a:t>Hard to debug errors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59093"/>
            <a:ext cx="5194306" cy="43957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void main( 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 ( "Enter value of </a:t>
            </a:r>
            <a:r>
              <a:rPr lang="en-US" dirty="0" err="1" smtClean="0"/>
              <a:t>i</a:t>
            </a:r>
            <a:r>
              <a:rPr lang="en-US" dirty="0" smtClean="0"/>
              <a:t> " ) 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 ( "%d", &amp;</a:t>
            </a:r>
            <a:r>
              <a:rPr lang="en-US" dirty="0" err="1" smtClean="0"/>
              <a:t>i</a:t>
            </a:r>
            <a:r>
              <a:rPr lang="en-US" dirty="0" smtClean="0"/>
              <a:t> ) ; </a:t>
            </a:r>
          </a:p>
          <a:p>
            <a:pPr>
              <a:buNone/>
            </a:pPr>
            <a:r>
              <a:rPr lang="en-US" dirty="0" smtClean="0"/>
              <a:t>	if ( </a:t>
            </a:r>
            <a:r>
              <a:rPr lang="en-US" dirty="0" err="1" smtClean="0"/>
              <a:t>i</a:t>
            </a:r>
            <a:r>
              <a:rPr lang="en-US" dirty="0" smtClean="0"/>
              <a:t> == 5 ) 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 ( "You entered 5" ) ; </a:t>
            </a:r>
          </a:p>
          <a:p>
            <a:pPr>
              <a:buNone/>
            </a:pPr>
            <a:r>
              <a:rPr lang="en-US" dirty="0" smtClean="0"/>
              <a:t>} 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5004048" y="2996952"/>
            <a:ext cx="45434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/>
              <a:t>if ( i == 5 ) </a:t>
            </a:r>
          </a:p>
          <a:p>
            <a:r>
              <a:rPr lang="en-US" sz="2400" dirty="0"/>
              <a:t>	; </a:t>
            </a:r>
          </a:p>
          <a:p>
            <a:r>
              <a:rPr lang="en-US" sz="2400" dirty="0" smtClean="0"/>
              <a:t>     </a:t>
            </a:r>
            <a:r>
              <a:rPr lang="en-US" sz="2400" dirty="0" err="1" smtClean="0"/>
              <a:t>printf</a:t>
            </a:r>
            <a:r>
              <a:rPr lang="en-US" sz="2400" dirty="0" smtClean="0"/>
              <a:t> </a:t>
            </a:r>
            <a:r>
              <a:rPr lang="en-US" sz="2400" dirty="0"/>
              <a:t>( "You entered 5" ) ;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Working of all three Logical Operators</a:t>
            </a:r>
            <a:endParaRPr lang="en-US" sz="4000" dirty="0"/>
          </a:p>
        </p:txBody>
      </p:sp>
      <p:pic>
        <p:nvPicPr>
          <p:cNvPr id="6" name="Content Placeholder 5" descr="logic-op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504" y="1700808"/>
            <a:ext cx="8852582" cy="338437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072330" y="4131238"/>
            <a:ext cx="6429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/>
          <a:lstStyle/>
          <a:p>
            <a:r>
              <a:rPr lang="en-US" dirty="0" smtClean="0"/>
              <a:t>The Conditional Operators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838" y="1092199"/>
            <a:ext cx="8229600" cy="5289129"/>
          </a:xfrm>
        </p:spPr>
        <p:txBody>
          <a:bodyPr>
            <a:normAutofit/>
          </a:bodyPr>
          <a:lstStyle/>
          <a:p>
            <a:r>
              <a:rPr lang="en-US" dirty="0" smtClean="0"/>
              <a:t>conditional operators ? and :  take 3 arguments</a:t>
            </a:r>
          </a:p>
          <a:p>
            <a:r>
              <a:rPr lang="en-US" dirty="0" smtClean="0"/>
              <a:t>they form a kind of foreshortened if-then-else  </a:t>
            </a:r>
          </a:p>
          <a:p>
            <a:r>
              <a:rPr lang="en-US" dirty="0" smtClean="0"/>
              <a:t>e.g.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err="1" smtClean="0"/>
              <a:t>int</a:t>
            </a:r>
            <a:r>
              <a:rPr lang="fr-FR" dirty="0" smtClean="0"/>
              <a:t> x, y ; </a:t>
            </a:r>
          </a:p>
          <a:p>
            <a:pPr>
              <a:buNone/>
            </a:pPr>
            <a:r>
              <a:rPr lang="fr-FR" dirty="0" err="1" smtClean="0"/>
              <a:t>scanf</a:t>
            </a:r>
            <a:r>
              <a:rPr lang="fr-FR" dirty="0" smtClean="0"/>
              <a:t> ( "%d", &amp;x ) ; </a:t>
            </a:r>
          </a:p>
          <a:p>
            <a:pPr>
              <a:buNone/>
            </a:pPr>
            <a:r>
              <a:rPr lang="es-ES" dirty="0" smtClean="0"/>
              <a:t>y = ( x &gt; 5 ? 3 : 4 ) ;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00166" y="4071942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414894" y="3468719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/>
              <a:t>Its equivalent if statement is </a:t>
            </a:r>
          </a:p>
          <a:p>
            <a:r>
              <a:rPr lang="en-US" sz="2800" dirty="0" smtClean="0"/>
              <a:t>if ( x &gt; 5 ) </a:t>
            </a:r>
          </a:p>
          <a:p>
            <a:r>
              <a:rPr lang="en-US" sz="2800" dirty="0" smtClean="0"/>
              <a:t>y = 3 ; </a:t>
            </a:r>
          </a:p>
          <a:p>
            <a:r>
              <a:rPr lang="en-US" sz="2800" dirty="0" smtClean="0"/>
              <a:t>else </a:t>
            </a:r>
          </a:p>
          <a:p>
            <a:r>
              <a:rPr lang="en-US" sz="2800" dirty="0" smtClean="0"/>
              <a:t>y = 4 ; 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Char char="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714612" y="4643446"/>
            <a:ext cx="2714644" cy="1588"/>
          </a:xfrm>
          <a:prstGeom prst="line">
            <a:avLst/>
          </a:prstGeom>
          <a:ln w="3810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Conditional Operators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89437"/>
          </a:xfrm>
        </p:spPr>
        <p:txBody>
          <a:bodyPr/>
          <a:lstStyle/>
          <a:p>
            <a:r>
              <a:rPr lang="en-US" dirty="0" smtClean="0"/>
              <a:t>It’s not necessary that the conditional operators should be used only in arithmetic statements. This is illustrated in the following examples: </a:t>
            </a:r>
          </a:p>
          <a:p>
            <a:r>
              <a:rPr lang="en-US" dirty="0" smtClean="0"/>
              <a:t>Ex.: 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; 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( "%d", &amp;</a:t>
            </a:r>
            <a:r>
              <a:rPr lang="en-US" dirty="0" err="1" smtClean="0"/>
              <a:t>i</a:t>
            </a:r>
            <a:r>
              <a:rPr lang="en-US" dirty="0" smtClean="0"/>
              <a:t> ) ; </a:t>
            </a:r>
          </a:p>
          <a:p>
            <a:r>
              <a:rPr lang="en-US" dirty="0" smtClean="0"/>
              <a:t>( </a:t>
            </a:r>
            <a:r>
              <a:rPr lang="en-US" dirty="0" err="1" smtClean="0"/>
              <a:t>i</a:t>
            </a:r>
            <a:r>
              <a:rPr lang="en-US" dirty="0" smtClean="0"/>
              <a:t> == 1 ? </a:t>
            </a:r>
            <a:r>
              <a:rPr lang="en-US" dirty="0" err="1" smtClean="0"/>
              <a:t>printf</a:t>
            </a:r>
            <a:r>
              <a:rPr lang="en-US" dirty="0" smtClean="0"/>
              <a:t> ( “one" ) : </a:t>
            </a:r>
            <a:r>
              <a:rPr lang="en-US" dirty="0" err="1" smtClean="0"/>
              <a:t>printf</a:t>
            </a:r>
            <a:r>
              <a:rPr lang="en-US" dirty="0" smtClean="0"/>
              <a:t> ( “not 1" ) ) ; </a:t>
            </a:r>
          </a:p>
          <a:p>
            <a:r>
              <a:rPr lang="en-US" dirty="0" smtClean="0"/>
              <a:t>Ex.: </a:t>
            </a:r>
          </a:p>
          <a:p>
            <a:r>
              <a:rPr lang="pt-BR" dirty="0" smtClean="0"/>
              <a:t>char a = 'z' ;</a:t>
            </a:r>
          </a:p>
          <a:p>
            <a:r>
              <a:rPr lang="pt-BR" dirty="0" smtClean="0"/>
              <a:t>printf ( "%c" , ( a &gt;123 ? a : '!' ) ) ;    output: 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/>
          <a:lstStyle/>
          <a:p>
            <a:r>
              <a:rPr lang="en-US" dirty="0" smtClean="0"/>
              <a:t>The Conditional Operators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112568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dirty="0" smtClean="0"/>
              <a:t>The conditional operators can be nested as shown below: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big, a=3, b=2, c=1 ;</a:t>
            </a:r>
          </a:p>
          <a:p>
            <a:pPr>
              <a:buNone/>
            </a:pPr>
            <a:r>
              <a:rPr lang="en-US" dirty="0" smtClean="0"/>
              <a:t>big = ( a &gt; b ? ( a &gt; c ? 3: 4 ) : ( b &gt; c ? 6: 8 ) ) 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("%d\</a:t>
            </a:r>
            <a:r>
              <a:rPr lang="en-US" dirty="0" err="1" smtClean="0"/>
              <a:t>n",big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Output: 3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big, a=1, b=2, c=3 ;</a:t>
            </a:r>
          </a:p>
          <a:p>
            <a:pPr>
              <a:buNone/>
            </a:pPr>
            <a:r>
              <a:rPr lang="en-US" dirty="0" smtClean="0"/>
              <a:t>big = ( a &gt; b ? ( a &gt; c ? 3: 4 ) : ( b &gt; c ? 6: 8 ) ) ;</a:t>
            </a:r>
          </a:p>
          <a:p>
            <a:pPr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("%d\</a:t>
            </a:r>
            <a:r>
              <a:rPr lang="en-US" dirty="0" err="1" smtClean="0"/>
              <a:t>n",big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Output: 8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r>
              <a:rPr lang="en-US" dirty="0" smtClean="0"/>
              <a:t>The Conditional Operators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12568"/>
          </a:xfrm>
        </p:spPr>
        <p:txBody>
          <a:bodyPr/>
          <a:lstStyle/>
          <a:p>
            <a:endParaRPr lang="en-US" sz="1800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big, g=5,a=3, b=2, c=1 ;</a:t>
            </a:r>
          </a:p>
          <a:p>
            <a:r>
              <a:rPr lang="en-US" dirty="0" smtClean="0"/>
              <a:t>a &gt; b ? g = a : g = b ; </a:t>
            </a:r>
          </a:p>
          <a:p>
            <a:endParaRPr lang="en-US" dirty="0" smtClean="0"/>
          </a:p>
          <a:p>
            <a:r>
              <a:rPr lang="en-US" dirty="0" smtClean="0"/>
              <a:t>This will give you an error ‘</a:t>
            </a:r>
            <a:r>
              <a:rPr lang="en-US" dirty="0" err="1" smtClean="0"/>
              <a:t>Lvalue</a:t>
            </a:r>
            <a:r>
              <a:rPr lang="en-US" dirty="0" smtClean="0"/>
              <a:t> Required’. The error can be overcome by enclosing the statement in the </a:t>
            </a:r>
            <a:r>
              <a:rPr lang="en-US" b="1" dirty="0" smtClean="0"/>
              <a:t>: </a:t>
            </a:r>
            <a:r>
              <a:rPr lang="en-US" dirty="0" smtClean="0"/>
              <a:t>part within a pair of parenthesis. This is shown below: 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big, g=5,a=3, b=2, c=1 ;</a:t>
            </a:r>
          </a:p>
          <a:p>
            <a:r>
              <a:rPr lang="en-US" dirty="0" smtClean="0"/>
              <a:t>a &gt; b ? g = a : (g = b 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("%d\</a:t>
            </a:r>
            <a:r>
              <a:rPr lang="en-US" dirty="0" err="1" smtClean="0"/>
              <a:t>n",g</a:t>
            </a:r>
            <a:r>
              <a:rPr lang="en-US" dirty="0" smtClean="0"/>
              <a:t>);</a:t>
            </a:r>
          </a:p>
          <a:p>
            <a:r>
              <a:rPr lang="en-US" dirty="0" smtClean="0"/>
              <a:t>Output: 3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864096"/>
          </a:xfrm>
        </p:spPr>
        <p:txBody>
          <a:bodyPr/>
          <a:lstStyle/>
          <a:p>
            <a:r>
              <a:rPr lang="en-US" dirty="0" smtClean="0"/>
              <a:t>The Conditional Operators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389437"/>
          </a:xfrm>
        </p:spPr>
        <p:txBody>
          <a:bodyPr/>
          <a:lstStyle/>
          <a:p>
            <a:r>
              <a:rPr lang="en-US" dirty="0" smtClean="0"/>
              <a:t>The limitation of the conditional operators is that after the ? or after the : only one C statement can occur</a:t>
            </a:r>
          </a:p>
          <a:p>
            <a:endParaRPr lang="en-US" dirty="0" smtClean="0"/>
          </a:p>
          <a:p>
            <a:r>
              <a:rPr lang="en-US" dirty="0" smtClean="0"/>
              <a:t>In serious C programming conditional operators are not as frequently used as the if-else.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/>
          <a:lstStyle/>
          <a:p>
            <a:r>
              <a:rPr lang="en-US" dirty="0" smtClean="0"/>
              <a:t>Relational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32859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=1;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("Is </a:t>
            </a:r>
            <a:r>
              <a:rPr lang="en-US" dirty="0" err="1" smtClean="0"/>
              <a:t>i</a:t>
            </a:r>
            <a:r>
              <a:rPr lang="en-US" dirty="0" smtClean="0"/>
              <a:t> less than 0? %d\</a:t>
            </a:r>
            <a:r>
              <a:rPr lang="en-US" dirty="0" err="1" smtClean="0"/>
              <a:t>n",i</a:t>
            </a:r>
            <a:r>
              <a:rPr lang="en-US" dirty="0" smtClean="0"/>
              <a:t>&lt;0);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("Is </a:t>
            </a:r>
            <a:r>
              <a:rPr lang="en-US" dirty="0" err="1" smtClean="0"/>
              <a:t>i</a:t>
            </a:r>
            <a:r>
              <a:rPr lang="en-US" dirty="0" smtClean="0"/>
              <a:t> greater than 0? %d\</a:t>
            </a:r>
            <a:r>
              <a:rPr lang="en-US" dirty="0" err="1" smtClean="0"/>
              <a:t>n",i</a:t>
            </a:r>
            <a:r>
              <a:rPr lang="en-US" dirty="0" smtClean="0"/>
              <a:t>&gt;0);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</a:t>
            </a:r>
          </a:p>
          <a:p>
            <a:pPr>
              <a:buNone/>
            </a:pPr>
            <a:r>
              <a:rPr lang="en-US" dirty="0" smtClean="0"/>
              <a:t>Is </a:t>
            </a:r>
            <a:r>
              <a:rPr lang="en-US" dirty="0" err="1" smtClean="0"/>
              <a:t>i</a:t>
            </a:r>
            <a:r>
              <a:rPr lang="en-US" dirty="0" smtClean="0"/>
              <a:t> less than 0? 0</a:t>
            </a:r>
          </a:p>
          <a:p>
            <a:pPr>
              <a:buNone/>
            </a:pPr>
            <a:r>
              <a:rPr lang="en-US" dirty="0" smtClean="0"/>
              <a:t>Is </a:t>
            </a:r>
            <a:r>
              <a:rPr lang="en-US" dirty="0" err="1" smtClean="0"/>
              <a:t>i</a:t>
            </a:r>
            <a:r>
              <a:rPr lang="en-US" dirty="0" smtClean="0"/>
              <a:t> greater than 0? 1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08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688632"/>
          </a:xfrm>
        </p:spPr>
        <p:txBody>
          <a:bodyPr/>
          <a:lstStyle/>
          <a:p>
            <a:pPr marL="342900" indent="-342900">
              <a:buClrTx/>
              <a:buFont typeface="Arial" pitchFamily="34" charset="0"/>
              <a:buChar char="•"/>
            </a:pPr>
            <a:r>
              <a:rPr lang="en-US" dirty="0" smtClean="0"/>
              <a:t>There are three ways for taking decisions in a program. First way is to use the if-else statement, second way is to use the conditional operators and third way is to use the switch statement. 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dirty="0" smtClean="0"/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n-US" dirty="0" smtClean="0"/>
              <a:t>The default scope of the if statement is only the next statement. So, to execute more than one statement they must be written in a pair of braces.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n-US" dirty="0" smtClean="0"/>
              <a:t> 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n-US" dirty="0" smtClean="0"/>
              <a:t>An if block need not always be associated with an else block. However, an else block is always associated with an if statement. </a:t>
            </a:r>
          </a:p>
          <a:p>
            <a:pPr>
              <a:buClrTx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688632"/>
          </a:xfrm>
        </p:spPr>
        <p:txBody>
          <a:bodyPr/>
          <a:lstStyle/>
          <a:p>
            <a:pPr marL="342900" indent="-342900">
              <a:buClrTx/>
              <a:buFont typeface="Arial" pitchFamily="34" charset="0"/>
              <a:buChar char="•"/>
            </a:pPr>
            <a:r>
              <a:rPr lang="en-US" dirty="0"/>
              <a:t>If the outcome of an if-else ladder is only one of two answers then the ladder should be replaced either with an else-if clause or by logical operators. 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n-US" dirty="0"/>
              <a:t>&amp;&amp; and || are binary operators, </a:t>
            </a:r>
            <a:endParaRPr lang="en-US" dirty="0" smtClean="0"/>
          </a:p>
          <a:p>
            <a:pPr>
              <a:buClrTx/>
            </a:pPr>
            <a:r>
              <a:rPr lang="en-US" dirty="0" smtClean="0"/>
              <a:t>     whereas</a:t>
            </a:r>
            <a:r>
              <a:rPr lang="en-US" dirty="0"/>
              <a:t>, ! is a unary operator. 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n-US" dirty="0"/>
              <a:t>In C every test expression is evaluated in terms of zero and non-zero values. A zero value is considered to be false and a non-zero value is considered to be true. </a:t>
            </a:r>
            <a:endParaRPr lang="en-US" dirty="0" smtClean="0"/>
          </a:p>
          <a:p>
            <a:pPr>
              <a:buClrTx/>
            </a:pPr>
            <a:endParaRPr lang="en-US" dirty="0"/>
          </a:p>
          <a:p>
            <a:pPr marL="342900" indent="-342900">
              <a:buClrTx/>
              <a:buFont typeface="Arial" pitchFamily="34" charset="0"/>
              <a:buChar char="•"/>
            </a:pPr>
            <a:r>
              <a:rPr lang="en-US" dirty="0"/>
              <a:t>Assignment statements used with conditional operators must be enclosed within a pair of parenthesis.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6511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/>
          <a:lstStyle/>
          <a:p>
            <a:r>
              <a:rPr lang="en-US" dirty="0" smtClean="0"/>
              <a:t>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73325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</a:t>
            </a:r>
            <a:r>
              <a:rPr lang="en-US" dirty="0" err="1" smtClean="0"/>
              <a:t>Ans</a:t>
            </a:r>
            <a:r>
              <a:rPr lang="en-US" dirty="0" smtClean="0"/>
              <a:t>: %d\n",2+1&lt;4);</a:t>
            </a:r>
          </a:p>
          <a:p>
            <a:pPr lvl="1">
              <a:buNone/>
            </a:pP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				Output  1</a:t>
            </a:r>
          </a:p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 lvl="1">
              <a:buNone/>
            </a:pPr>
            <a:r>
              <a:rPr lang="en-US" dirty="0" err="1" smtClean="0"/>
              <a:t>printf</a:t>
            </a:r>
            <a:r>
              <a:rPr lang="en-US" dirty="0" smtClean="0"/>
              <a:t>("</a:t>
            </a:r>
            <a:r>
              <a:rPr lang="en-US" dirty="0" err="1" smtClean="0"/>
              <a:t>Ans</a:t>
            </a:r>
            <a:r>
              <a:rPr lang="en-US" dirty="0" smtClean="0"/>
              <a:t>: %d\n",1&lt;2+4);</a:t>
            </a:r>
          </a:p>
          <a:p>
            <a:pPr lvl="1">
              <a:buNone/>
            </a:pP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Output 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93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576064"/>
          </a:xfrm>
        </p:spPr>
        <p:txBody>
          <a:bodyPr/>
          <a:lstStyle/>
          <a:p>
            <a:r>
              <a:rPr lang="en-US" dirty="0" smtClean="0"/>
              <a:t>Decision Constructs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5760640"/>
          </a:xfrm>
        </p:spPr>
        <p:txBody>
          <a:bodyPr/>
          <a:lstStyle/>
          <a:p>
            <a:r>
              <a:rPr lang="en-US" dirty="0" smtClean="0"/>
              <a:t>The if statement</a:t>
            </a:r>
          </a:p>
          <a:p>
            <a:pPr>
              <a:buNone/>
            </a:pPr>
            <a:r>
              <a:rPr lang="en-US" dirty="0" smtClean="0"/>
              <a:t>void main()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char </a:t>
            </a:r>
            <a:r>
              <a:rPr lang="en-US" dirty="0" err="1" smtClean="0"/>
              <a:t>ch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clrscr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ch</a:t>
            </a:r>
            <a:r>
              <a:rPr lang="en-US" dirty="0" smtClean="0"/>
              <a:t>=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if (</a:t>
            </a:r>
            <a:r>
              <a:rPr lang="en-US" dirty="0" err="1" smtClean="0"/>
              <a:t>ch</a:t>
            </a:r>
            <a:r>
              <a:rPr lang="en-US" dirty="0" smtClean="0"/>
              <a:t>=='y')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printf</a:t>
            </a:r>
            <a:r>
              <a:rPr lang="en-US" dirty="0" smtClean="0"/>
              <a:t>("You typed y.");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r>
              <a:rPr lang="en-US" dirty="0" smtClean="0"/>
              <a:t>Output</a:t>
            </a:r>
          </a:p>
          <a:p>
            <a:pPr>
              <a:buNone/>
            </a:pPr>
            <a:r>
              <a:rPr lang="en-US" dirty="0" smtClean="0"/>
              <a:t>y</a:t>
            </a:r>
          </a:p>
          <a:p>
            <a:pPr>
              <a:buNone/>
            </a:pPr>
            <a:r>
              <a:rPr lang="en-US" dirty="0" smtClean="0"/>
              <a:t>You typed y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066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/>
          <a:lstStyle/>
          <a:p>
            <a:r>
              <a:rPr lang="en-US" dirty="0" smtClean="0"/>
              <a:t>Practice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389437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While purchasing certain items, a store offers a discount of 10% if the quantity purchased is more than 1000. </a:t>
            </a:r>
          </a:p>
          <a:p>
            <a:pPr algn="just">
              <a:buNone/>
            </a:pPr>
            <a:r>
              <a:rPr lang="en-US" dirty="0" smtClean="0"/>
              <a:t>Write a program that input quantity and price per item through the keyboard, and calculate the amount to be charged from the customers.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189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7E7D3-E8B0-41A6-A8AB-D7AC96F4254F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D47DE8-7ED8-4F42-9EB9-9320E0F134A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6" name="Picture 5" descr="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19" y="188640"/>
            <a:ext cx="5855763" cy="619268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51520" y="332830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B0284"/>
                </a:solidFill>
              </a:rPr>
              <a:t>Flowchart</a:t>
            </a:r>
            <a:endParaRPr lang="en-US" sz="3200" dirty="0">
              <a:solidFill>
                <a:srgbClr val="0B028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79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0080"/>
          </a:xfrm>
        </p:spPr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/* Calculation of payment to be charged from customers */ </a:t>
            </a:r>
          </a:p>
          <a:p>
            <a:pPr>
              <a:buNone/>
            </a:pPr>
            <a:r>
              <a:rPr lang="en-US" dirty="0"/>
              <a:t>v</a:t>
            </a:r>
            <a:r>
              <a:rPr lang="en-US" dirty="0" smtClean="0"/>
              <a:t>oid main( ) </a:t>
            </a:r>
          </a:p>
          <a:p>
            <a:pPr>
              <a:buNone/>
            </a:pPr>
            <a:r>
              <a:rPr lang="en-US" dirty="0" smtClean="0"/>
              <a:t>{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qty, discount = 0 ; </a:t>
            </a:r>
          </a:p>
          <a:p>
            <a:pPr>
              <a:buNone/>
            </a:pPr>
            <a:r>
              <a:rPr lang="en-US" dirty="0" smtClean="0"/>
              <a:t>	float rate, total 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 ( "Enter quantity and rate " ) 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scanf</a:t>
            </a:r>
            <a:r>
              <a:rPr lang="en-US" dirty="0" smtClean="0"/>
              <a:t> ( "%d %f", &amp;qty, &amp;rate) ; </a:t>
            </a:r>
          </a:p>
          <a:p>
            <a:pPr>
              <a:buNone/>
            </a:pPr>
            <a:r>
              <a:rPr lang="en-US" dirty="0" smtClean="0"/>
              <a:t>	if ( qty &gt; 1000 ) </a:t>
            </a:r>
          </a:p>
          <a:p>
            <a:pPr>
              <a:buNone/>
            </a:pPr>
            <a:r>
              <a:rPr lang="en-US" dirty="0" smtClean="0"/>
              <a:t>		discount = 10 ; </a:t>
            </a:r>
          </a:p>
          <a:p>
            <a:pPr>
              <a:buNone/>
            </a:pPr>
            <a:r>
              <a:rPr lang="en-US" dirty="0" smtClean="0"/>
              <a:t>	total = ( qty * rate ) - ( qty * rate * discount / 100 ) ;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printf</a:t>
            </a:r>
            <a:r>
              <a:rPr lang="en-US" dirty="0" smtClean="0"/>
              <a:t> ( "Total expenses = Rs. %f", total) ; 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0EFD9-8087-4C20-A476-6C5F674C09E0}" type="datetime1">
              <a:rPr lang="en-US" smtClean="0"/>
              <a:pPr>
                <a:defRPr/>
              </a:pPr>
              <a:t>5/22/2012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83EAAC-9813-4DB4-BFA0-B32F3A8AC6C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3825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5041</TotalTime>
  <Words>1690</Words>
  <Application>Microsoft Office PowerPoint</Application>
  <PresentationFormat>On-screen Show (4:3)</PresentationFormat>
  <Paragraphs>489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Flow</vt:lpstr>
      <vt:lpstr>CSC141- Introduction to Computer Programming </vt:lpstr>
      <vt:lpstr>Slide 2</vt:lpstr>
      <vt:lpstr>Relational Operators</vt:lpstr>
      <vt:lpstr>Relational Operators</vt:lpstr>
      <vt:lpstr>Precedence</vt:lpstr>
      <vt:lpstr>Decision Constructs</vt:lpstr>
      <vt:lpstr>Practice Exercise</vt:lpstr>
      <vt:lpstr>Slide 8</vt:lpstr>
      <vt:lpstr>Class Exercise</vt:lpstr>
      <vt:lpstr>Class Exercise</vt:lpstr>
      <vt:lpstr>Multiple Statements within if</vt:lpstr>
      <vt:lpstr>The if-else statement</vt:lpstr>
      <vt:lpstr>Practice  Exercise</vt:lpstr>
      <vt:lpstr>Slide 14</vt:lpstr>
      <vt:lpstr>Slide 15</vt:lpstr>
      <vt:lpstr>Class Exercise</vt:lpstr>
      <vt:lpstr>Nested if-else</vt:lpstr>
      <vt:lpstr>Nested if-else</vt:lpstr>
      <vt:lpstr>Forms of if</vt:lpstr>
      <vt:lpstr>Logical Operators</vt:lpstr>
      <vt:lpstr>Example</vt:lpstr>
      <vt:lpstr>Slide 22</vt:lpstr>
      <vt:lpstr>Drawbacks</vt:lpstr>
      <vt:lpstr>Slide 24</vt:lpstr>
      <vt:lpstr>Benefits of Logical Operators</vt:lpstr>
      <vt:lpstr>The else-if Clause 1</vt:lpstr>
      <vt:lpstr>The else-if Clause 2</vt:lpstr>
      <vt:lpstr>The else-if Clause 3</vt:lpstr>
      <vt:lpstr>The ! Operator </vt:lpstr>
      <vt:lpstr>The ! Operator </vt:lpstr>
      <vt:lpstr>Hierarchy of Operators</vt:lpstr>
      <vt:lpstr>Hard to debug errors 1</vt:lpstr>
      <vt:lpstr>Hard to debug errors 2</vt:lpstr>
      <vt:lpstr>Working of all three Logical Operators</vt:lpstr>
      <vt:lpstr>The Conditional Operators 1</vt:lpstr>
      <vt:lpstr>The Conditional Operators 2</vt:lpstr>
      <vt:lpstr>The Conditional Operators 3</vt:lpstr>
      <vt:lpstr>The Conditional Operators 4</vt:lpstr>
      <vt:lpstr>The Conditional Operators 5</vt:lpstr>
      <vt:lpstr>Summary</vt:lpstr>
      <vt:lpstr>Summary</vt:lpstr>
    </vt:vector>
  </TitlesOfParts>
  <Company>HEC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103 -Introduction to Computers and Programming</dc:title>
  <dc:creator>Qamar</dc:creator>
  <cp:lastModifiedBy>NTS</cp:lastModifiedBy>
  <cp:revision>2027</cp:revision>
  <dcterms:created xsi:type="dcterms:W3CDTF">2010-08-26T05:52:10Z</dcterms:created>
  <dcterms:modified xsi:type="dcterms:W3CDTF">2012-05-22T12:54:49Z</dcterms:modified>
</cp:coreProperties>
</file>